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9"/>
  </p:notesMasterIdLst>
  <p:sldIdLst>
    <p:sldId id="257" r:id="rId2"/>
    <p:sldId id="337" r:id="rId3"/>
    <p:sldId id="340" r:id="rId4"/>
    <p:sldId id="341" r:id="rId5"/>
    <p:sldId id="343" r:id="rId6"/>
    <p:sldId id="355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275" r:id="rId18"/>
  </p:sldIdLst>
  <p:sldSz cx="11522075" cy="6840538"/>
  <p:notesSz cx="6858000" cy="9144000"/>
  <p:embeddedFontLst>
    <p:embeddedFont>
      <p:font typeface="黑体" panose="02010609060101010101" pitchFamily="49" charset="-122"/>
      <p:regular r:id="rId20"/>
    </p:embeddedFont>
    <p:embeddedFont>
      <p:font typeface="华文细黑" panose="02010600040101010101" pitchFamily="2" charset="-122"/>
      <p:regular r:id="rId21"/>
    </p:embeddedFont>
    <p:embeddedFont>
      <p:font typeface="幼圆" panose="02010509060101010101" pitchFamily="49" charset="-122"/>
      <p:regular r:id="rId22"/>
    </p:embeddedFont>
    <p:embeddedFont>
      <p:font typeface="新宋体" panose="02010609030101010101" pitchFamily="49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华文中宋" panose="02010600040101010101" pitchFamily="2" charset="-122"/>
      <p:regular r:id="rId3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0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004"/>
    <a:srgbClr val="FF9966"/>
    <a:srgbClr val="66FF33"/>
    <a:srgbClr val="6699FF"/>
    <a:srgbClr val="EBE9E9"/>
    <a:srgbClr val="AC1004"/>
    <a:srgbClr val="C04000"/>
    <a:srgbClr val="F9F8CB"/>
    <a:srgbClr val="FBFADD"/>
    <a:srgbClr val="E3F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4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96" y="150"/>
      </p:cViewPr>
      <p:guideLst>
        <p:guide orient="horz" pos="520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8CDFE941-37F9-42A4-9D27-382E8EEE593F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1143000"/>
            <a:ext cx="5197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AFE9F13-603E-49E5-8064-13FFD9D4E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-44007" y="1968239"/>
            <a:ext cx="11566083" cy="2780552"/>
          </a:xfrm>
          <a:prstGeom prst="rect">
            <a:avLst/>
          </a:prstGeom>
          <a:solidFill>
            <a:srgbClr val="AC100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125003"/>
            <a:ext cx="9793764" cy="14662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2" y="3876305"/>
            <a:ext cx="8065453" cy="174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B8FB-EF06-470E-B9F8-3BBBF09A2834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E3A1-2CA5-4100-A9A8-19D75E844A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3" y="273942"/>
            <a:ext cx="10369869" cy="114008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1596127"/>
            <a:ext cx="10369869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1C7F-85B6-4C89-BC52-864FC3BA0C38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EBD0-DAB6-45B3-B6B4-A4B15089C0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6" y="273942"/>
            <a:ext cx="2592466" cy="58366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73942"/>
            <a:ext cx="7585366" cy="5836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3823-CA65-4CC7-BD58-9BDAB5A26362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4F90-6955-4227-B51B-B1338E1A8A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3" y="273942"/>
            <a:ext cx="10369869" cy="114008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03" y="1596127"/>
            <a:ext cx="10369869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331A-19C9-48F2-A87D-C52D54B4B1D4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75CB-EDC0-4060-93DE-58F9D37F5B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5" y="4395682"/>
            <a:ext cx="9793764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5" y="2899314"/>
            <a:ext cx="9793764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91A81-9450-439A-AEA2-4941718926F3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28B3-5B5D-4C69-9199-8A23BFA2F6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3" y="273942"/>
            <a:ext cx="10369869" cy="114008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96127"/>
            <a:ext cx="5088916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6" y="1596127"/>
            <a:ext cx="5088916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090D-D024-49E2-A48B-00D7EA521711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F4F7-856E-4D2D-89EE-BAF04353C1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3" y="273942"/>
            <a:ext cx="10369869" cy="11400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6" y="1531207"/>
            <a:ext cx="5090918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3" indent="0">
              <a:buNone/>
              <a:defRPr sz="1800" b="1"/>
            </a:lvl3pPr>
            <a:lvl4pPr marL="1371574" indent="0">
              <a:buNone/>
              <a:defRPr sz="1599" b="1"/>
            </a:lvl4pPr>
            <a:lvl5pPr marL="1828765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40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6" y="2169338"/>
            <a:ext cx="5090918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7" y="1531207"/>
            <a:ext cx="5092917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3" indent="0">
              <a:buNone/>
              <a:defRPr sz="1800" b="1"/>
            </a:lvl3pPr>
            <a:lvl4pPr marL="1371574" indent="0">
              <a:buNone/>
              <a:defRPr sz="1599" b="1"/>
            </a:lvl4pPr>
            <a:lvl5pPr marL="1828765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40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7" y="2169338"/>
            <a:ext cx="5092917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4C29-6429-4BE6-89F2-01B404D08BD6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08D1-A508-4F9C-A558-FF60E48B46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3" y="273942"/>
            <a:ext cx="10369869" cy="114008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C3D5-DD43-4085-BD39-B2CFE237991F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024A-0BCC-41EE-95AD-870A635A0E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1" y="0"/>
            <a:ext cx="11522075" cy="655552"/>
          </a:xfrm>
          <a:prstGeom prst="rect">
            <a:avLst/>
          </a:prstGeom>
          <a:solidFill>
            <a:srgbClr val="A8100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1" y="6558685"/>
            <a:ext cx="11522075" cy="281855"/>
          </a:xfrm>
          <a:prstGeom prst="rect">
            <a:avLst/>
          </a:prstGeom>
          <a:solidFill>
            <a:srgbClr val="AC100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AC1004"/>
              </a:solidFill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345" y="108066"/>
            <a:ext cx="2312994" cy="44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54" y="0"/>
            <a:ext cx="944170" cy="67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9809018" y="5095702"/>
            <a:ext cx="1713060" cy="146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9839" y="642887"/>
            <a:ext cx="1322237" cy="45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" y="2018909"/>
            <a:ext cx="1372247" cy="453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3344" y="6596688"/>
            <a:ext cx="3406722" cy="2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E457-C399-4AF7-AA1B-09E8C8B3A984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32DC-F1F2-4A02-B717-C937895DC7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7" y="272355"/>
            <a:ext cx="3790683" cy="115909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72355"/>
            <a:ext cx="6441159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7" y="1431446"/>
            <a:ext cx="3790683" cy="4679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3" indent="0">
              <a:buNone/>
              <a:defRPr sz="1001"/>
            </a:lvl3pPr>
            <a:lvl4pPr marL="1371574" indent="0">
              <a:buNone/>
              <a:defRPr sz="900"/>
            </a:lvl4pPr>
            <a:lvl5pPr marL="1828765" indent="0">
              <a:buNone/>
              <a:defRPr sz="900"/>
            </a:lvl5pPr>
            <a:lvl6pPr marL="2285957" indent="0">
              <a:buNone/>
              <a:defRPr sz="900"/>
            </a:lvl6pPr>
            <a:lvl7pPr marL="2743148" indent="0">
              <a:buNone/>
              <a:defRPr sz="900"/>
            </a:lvl7pPr>
            <a:lvl8pPr marL="3200340" indent="0">
              <a:buNone/>
              <a:defRPr sz="900"/>
            </a:lvl8pPr>
            <a:lvl9pPr marL="36575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0C0A9-4B88-4E62-B8BD-414637C1ED1D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FB7D-BE90-4EA4-B32A-C50D296A6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9" y="4788379"/>
            <a:ext cx="6913245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9" y="611218"/>
            <a:ext cx="6913245" cy="41043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3" indent="0">
              <a:buNone/>
              <a:defRPr sz="2400"/>
            </a:lvl3pPr>
            <a:lvl4pPr marL="1371574" indent="0">
              <a:buNone/>
              <a:defRPr sz="2000"/>
            </a:lvl4pPr>
            <a:lvl5pPr marL="1828765" indent="0">
              <a:buNone/>
              <a:defRPr sz="2000"/>
            </a:lvl5pPr>
            <a:lvl6pPr marL="2285957" indent="0">
              <a:buNone/>
              <a:defRPr sz="2000"/>
            </a:lvl6pPr>
            <a:lvl7pPr marL="2743148" indent="0">
              <a:buNone/>
              <a:defRPr sz="2000"/>
            </a:lvl7pPr>
            <a:lvl8pPr marL="3200340" indent="0">
              <a:buNone/>
              <a:defRPr sz="2000"/>
            </a:lvl8pPr>
            <a:lvl9pPr marL="365753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9" y="5353673"/>
            <a:ext cx="6913245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3" indent="0">
              <a:buNone/>
              <a:defRPr sz="1001"/>
            </a:lvl3pPr>
            <a:lvl4pPr marL="1371574" indent="0">
              <a:buNone/>
              <a:defRPr sz="900"/>
            </a:lvl4pPr>
            <a:lvl5pPr marL="1828765" indent="0">
              <a:buNone/>
              <a:defRPr sz="900"/>
            </a:lvl5pPr>
            <a:lvl6pPr marL="2285957" indent="0">
              <a:buNone/>
              <a:defRPr sz="900"/>
            </a:lvl6pPr>
            <a:lvl7pPr marL="2743148" indent="0">
              <a:buNone/>
              <a:defRPr sz="900"/>
            </a:lvl7pPr>
            <a:lvl8pPr marL="3200340" indent="0">
              <a:buNone/>
              <a:defRPr sz="900"/>
            </a:lvl8pPr>
            <a:lvl9pPr marL="36575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EA45-CA1A-4EAE-BA8E-7A96415A7DDF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5916-7827-46C5-AD5C-00C1F6586C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3" y="6340169"/>
            <a:ext cx="26884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DDE39C-9963-4DB2-A9BF-577AE21B59A6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12" y="6340169"/>
            <a:ext cx="36486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8" y="6340169"/>
            <a:ext cx="2688484" cy="36419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ABBB6EB8-150D-4B0F-BD94-DB8DA95FFB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5605" name="矩形 9"/>
          <p:cNvSpPr>
            <a:spLocks noChangeArrowheads="1"/>
          </p:cNvSpPr>
          <p:nvPr/>
        </p:nvSpPr>
        <p:spPr bwMode="auto">
          <a:xfrm>
            <a:off x="1" y="6558685"/>
            <a:ext cx="11522075" cy="281855"/>
          </a:xfrm>
          <a:prstGeom prst="rect">
            <a:avLst/>
          </a:prstGeom>
          <a:solidFill>
            <a:srgbClr val="C0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5606" name="图片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340421" y="1065669"/>
            <a:ext cx="2518454" cy="44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图片 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4701" y="-106092"/>
            <a:ext cx="1076194" cy="67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图片 1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451706" y="889906"/>
            <a:ext cx="1322237" cy="45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图片 16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84594" y="842402"/>
            <a:ext cx="1372247" cy="45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1" descr="图片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79727" y="5154157"/>
            <a:ext cx="1942349" cy="141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61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1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38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5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7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9" indent="-2285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9" indent="-2285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1" indent="-2285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3" indent="-228596" algn="l" defTabSz="9143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4" indent="-228596" algn="l" defTabSz="9143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6" indent="-228596" algn="l" defTabSz="9143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6" indent="-228596" algn="l" defTabSz="9143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3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4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5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7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8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0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0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jwc.snnu.edu.cn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219.244.71.113/login.js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355" y="2"/>
            <a:ext cx="9551720" cy="170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矩形 8"/>
          <p:cNvSpPr>
            <a:spLocks noChangeArrowheads="1"/>
          </p:cNvSpPr>
          <p:nvPr/>
        </p:nvSpPr>
        <p:spPr bwMode="auto">
          <a:xfrm>
            <a:off x="809031" y="2781849"/>
            <a:ext cx="95317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40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2017-2018</a:t>
            </a:r>
            <a:r>
              <a:rPr lang="zh-CN" altLang="en-US" sz="40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学年第二学期选课培训指南</a:t>
            </a:r>
          </a:p>
        </p:txBody>
      </p:sp>
      <p:sp>
        <p:nvSpPr>
          <p:cNvPr id="14341" name="矩形 10"/>
          <p:cNvSpPr>
            <a:spLocks noChangeArrowheads="1"/>
          </p:cNvSpPr>
          <p:nvPr/>
        </p:nvSpPr>
        <p:spPr bwMode="auto">
          <a:xfrm>
            <a:off x="1092199" y="5282415"/>
            <a:ext cx="9387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292929"/>
                </a:solidFill>
                <a:latin typeface="新宋体" pitchFamily="49" charset="-122"/>
                <a:ea typeface="新宋体" pitchFamily="49" charset="-122"/>
              </a:rPr>
              <a:t>2017</a:t>
            </a:r>
            <a:r>
              <a:rPr lang="zh-CN" altLang="en-US" sz="2800" b="1" dirty="0">
                <a:solidFill>
                  <a:srgbClr val="292929"/>
                </a:solidFill>
                <a:latin typeface="新宋体" pitchFamily="49" charset="-122"/>
                <a:ea typeface="新宋体" pitchFamily="49" charset="-122"/>
              </a:rPr>
              <a:t>年</a:t>
            </a:r>
            <a:r>
              <a:rPr lang="en-US" altLang="zh-CN" sz="2800" b="1" dirty="0">
                <a:solidFill>
                  <a:srgbClr val="292929"/>
                </a:solidFill>
                <a:latin typeface="新宋体" pitchFamily="49" charset="-122"/>
                <a:ea typeface="新宋体" pitchFamily="49" charset="-122"/>
              </a:rPr>
              <a:t>12</a:t>
            </a:r>
            <a:r>
              <a:rPr lang="zh-CN" altLang="en-US" sz="2800" b="1" dirty="0">
                <a:solidFill>
                  <a:srgbClr val="292929"/>
                </a:solidFill>
                <a:latin typeface="新宋体" pitchFamily="49" charset="-122"/>
                <a:ea typeface="新宋体" pitchFamily="49" charset="-122"/>
              </a:rPr>
              <a:t>月</a:t>
            </a:r>
          </a:p>
        </p:txBody>
      </p:sp>
      <p:pic>
        <p:nvPicPr>
          <p:cNvPr id="14342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1562" y="5293913"/>
            <a:ext cx="1740513" cy="15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图片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2384" y="506709"/>
            <a:ext cx="3573742" cy="77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图片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120" y="243854"/>
            <a:ext cx="1233182" cy="120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86A3062-3B8D-48EF-9B6F-A576505D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07" y="1214629"/>
            <a:ext cx="7964255" cy="527568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2C9EAD3-4D06-4D41-9284-140875323913}"/>
              </a:ext>
            </a:extLst>
          </p:cNvPr>
          <p:cNvSpPr/>
          <p:nvPr/>
        </p:nvSpPr>
        <p:spPr bwMode="auto">
          <a:xfrm>
            <a:off x="1727936" y="1916833"/>
            <a:ext cx="662724" cy="16535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156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6771AE1-D182-4EDD-B000-363242121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3" y="1273312"/>
            <a:ext cx="9791140" cy="50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9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2827167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9CC0CB5-A747-481D-A3CA-79FBBEC6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21" y="1260463"/>
            <a:ext cx="7964255" cy="52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4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4005971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专业课选课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10" name="Picture 2" descr="2">
            <a:extLst>
              <a:ext uri="{FF2B5EF4-FFF2-40B4-BE49-F238E27FC236}">
                <a16:creationId xmlns:a16="http://schemas.microsoft.com/office/drawing/2014/main" id="{54C52BF7-9908-44DD-85DF-65E355E0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25" y="1312031"/>
            <a:ext cx="843730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33C1CF-E63D-43BA-9BA6-BA7EC01FA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31" y="1888095"/>
            <a:ext cx="7357181" cy="24761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337C7C-7811-4A1A-A82E-A9829D325924}"/>
              </a:ext>
            </a:extLst>
          </p:cNvPr>
          <p:cNvSpPr/>
          <p:nvPr/>
        </p:nvSpPr>
        <p:spPr bwMode="auto">
          <a:xfrm>
            <a:off x="2337040" y="3184239"/>
            <a:ext cx="28803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5BDD943-8216-4871-AE05-9B7240EFA197}"/>
              </a:ext>
            </a:extLst>
          </p:cNvPr>
          <p:cNvSpPr/>
          <p:nvPr/>
        </p:nvSpPr>
        <p:spPr bwMode="auto">
          <a:xfrm>
            <a:off x="8385711" y="5848535"/>
            <a:ext cx="720079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FE1BA87B-9530-4863-B9B0-D2042C4E4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087" y="4984439"/>
            <a:ext cx="2592288" cy="864096"/>
          </a:xfrm>
          <a:prstGeom prst="wedgeRoundRectCallout">
            <a:avLst>
              <a:gd name="adj1" fmla="val -54257"/>
              <a:gd name="adj2" fmla="val -225371"/>
              <a:gd name="adj3" fmla="val 16667"/>
            </a:avLst>
          </a:prstGeom>
          <a:solidFill>
            <a:srgbClr val="CC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在要选的课程前打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“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”</a:t>
            </a:r>
            <a:endParaRPr kumimoji="0" 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41AFBE62-7AE0-4C61-BB00-AAD80F80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567" y="4912430"/>
            <a:ext cx="2376263" cy="504057"/>
          </a:xfrm>
          <a:prstGeom prst="wedgeRoundRectCallout">
            <a:avLst>
              <a:gd name="adj1" fmla="val 22235"/>
              <a:gd name="adj2" fmla="val 125184"/>
              <a:gd name="adj3" fmla="val 16667"/>
            </a:avLst>
          </a:prstGeom>
          <a:solidFill>
            <a:srgbClr val="CC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选择课程后点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确定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endParaRPr kumimoji="0" lang="zh-CN" altLang="zh-C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4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4005971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通识公选课选课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8" name="Picture 1" descr="5">
            <a:extLst>
              <a:ext uri="{FF2B5EF4-FFF2-40B4-BE49-F238E27FC236}">
                <a16:creationId xmlns:a16="http://schemas.microsoft.com/office/drawing/2014/main" id="{475992E1-5C08-4F5C-83EC-7B3B13B7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37" y="1387159"/>
            <a:ext cx="8639092" cy="47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925E318C-6190-4781-8888-B17181D6F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677" y="5137408"/>
            <a:ext cx="3005193" cy="509395"/>
          </a:xfrm>
          <a:prstGeom prst="wedgeRoundRectCallout">
            <a:avLst>
              <a:gd name="adj1" fmla="val 65595"/>
              <a:gd name="adj2" fmla="val 56404"/>
              <a:gd name="adj3" fmla="val 16667"/>
            </a:avLst>
          </a:prstGeom>
          <a:solidFill>
            <a:srgbClr val="CC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kumimoji="0" lang="en-US" altLang="zh-CN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确定</a:t>
            </a:r>
            <a:r>
              <a:rPr kumimoji="0" lang="en-US" altLang="zh-CN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查看相关信息</a:t>
            </a:r>
            <a:endParaRPr kumimoji="0" lang="zh-CN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2C8ADA90-2FE2-4763-9772-83CF43060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546" y="3377493"/>
            <a:ext cx="3600400" cy="707944"/>
          </a:xfrm>
          <a:prstGeom prst="wedgeRoundRectCallout">
            <a:avLst>
              <a:gd name="adj1" fmla="val -47778"/>
              <a:gd name="adj2" fmla="val -82213"/>
              <a:gd name="adj3" fmla="val 16667"/>
            </a:avLst>
          </a:prstGeom>
          <a:solidFill>
            <a:srgbClr val="CC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输入想要选修的课程号</a:t>
            </a:r>
            <a:endParaRPr kumimoji="0" 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89CAA4-F452-4D7F-A062-89D81FE16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57000" b="-1"/>
          <a:stretch/>
        </p:blipFill>
        <p:spPr>
          <a:xfrm>
            <a:off x="2626047" y="2061522"/>
            <a:ext cx="4743578" cy="2285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80A208C-6857-46A5-9B71-31BEE3ED8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" t="22753" r="56999" b="-2"/>
          <a:stretch/>
        </p:blipFill>
        <p:spPr>
          <a:xfrm>
            <a:off x="8449745" y="2061522"/>
            <a:ext cx="1224136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1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4005971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通识公选课选课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4A68667-3D45-405B-9771-D403F8B3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21" y="1434013"/>
            <a:ext cx="8928992" cy="379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3">
            <a:extLst>
              <a:ext uri="{FF2B5EF4-FFF2-40B4-BE49-F238E27FC236}">
                <a16:creationId xmlns:a16="http://schemas.microsoft.com/office/drawing/2014/main" id="{07D2C3C7-C1E6-48C8-96EE-D52C85BA7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073" y="3954293"/>
            <a:ext cx="1872208" cy="864095"/>
          </a:xfrm>
          <a:prstGeom prst="wedgeRoundRectCallout">
            <a:avLst>
              <a:gd name="adj1" fmla="val -37891"/>
              <a:gd name="adj2" fmla="val -129920"/>
              <a:gd name="adj3" fmla="val 16667"/>
            </a:avLst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在要选的课程前打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“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”</a:t>
            </a:r>
            <a:endParaRPr kumimoji="0" 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2D2692ED-97FB-4891-A042-534FABDD3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569" y="5610478"/>
            <a:ext cx="2592288" cy="576064"/>
          </a:xfrm>
          <a:prstGeom prst="wedgeRoundRectCallout">
            <a:avLst>
              <a:gd name="adj1" fmla="val 33597"/>
              <a:gd name="adj2" fmla="val -126493"/>
              <a:gd name="adj3" fmla="val 16667"/>
            </a:avLst>
          </a:prstGeom>
          <a:solidFill>
            <a:srgbClr val="CC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选择课程后点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[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确定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]</a:t>
            </a:r>
            <a:endParaRPr kumimoji="0" lang="zh-CN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B1071029-484F-4D86-9373-0919675E4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142" y="5132172"/>
            <a:ext cx="1451502" cy="478306"/>
          </a:xfrm>
          <a:prstGeom prst="wedgeRoundRectCallout">
            <a:avLst>
              <a:gd name="adj1" fmla="val 38647"/>
              <a:gd name="adj2" fmla="val -153521"/>
              <a:gd name="adj3" fmla="val 16667"/>
            </a:avLst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确定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endParaRPr kumimoji="0" lang="zh-CN" alt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2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4005971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退课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11" name="Picture 2" descr="13">
            <a:extLst>
              <a:ext uri="{FF2B5EF4-FFF2-40B4-BE49-F238E27FC236}">
                <a16:creationId xmlns:a16="http://schemas.microsoft.com/office/drawing/2014/main" id="{EED480AA-F99D-46F7-A0C0-3BE6DB60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333268"/>
            <a:ext cx="861634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BA05EDD-E45E-4575-9717-781694CC9938}"/>
              </a:ext>
            </a:extLst>
          </p:cNvPr>
          <p:cNvSpPr/>
          <p:nvPr/>
        </p:nvSpPr>
        <p:spPr bwMode="auto">
          <a:xfrm>
            <a:off x="1237928" y="2413388"/>
            <a:ext cx="63379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E14FE3D-4710-46BC-9B87-D5945B7D5C3A}"/>
              </a:ext>
            </a:extLst>
          </p:cNvPr>
          <p:cNvSpPr/>
          <p:nvPr/>
        </p:nvSpPr>
        <p:spPr bwMode="auto">
          <a:xfrm>
            <a:off x="2678088" y="2413388"/>
            <a:ext cx="63379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BFA36DD2-1813-4EBE-9B2B-5B50A7EDB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312" y="4501620"/>
            <a:ext cx="1451502" cy="478306"/>
          </a:xfrm>
          <a:prstGeom prst="wedgeRoundRectCallout">
            <a:avLst>
              <a:gd name="adj1" fmla="val 38647"/>
              <a:gd name="adj2" fmla="val -153521"/>
              <a:gd name="adj3" fmla="val 16667"/>
            </a:avLst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确定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endParaRPr kumimoji="0" lang="zh-CN" alt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5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"/>
          <p:cNvSpPr txBox="1">
            <a:spLocks noChangeArrowheads="1"/>
          </p:cNvSpPr>
          <p:nvPr/>
        </p:nvSpPr>
        <p:spPr bwMode="auto">
          <a:xfrm>
            <a:off x="3093556" y="2566146"/>
            <a:ext cx="68092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88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谢谢大家 </a:t>
            </a:r>
            <a:r>
              <a:rPr lang="en-US" altLang="zh-CN" sz="88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!</a:t>
            </a:r>
            <a:endParaRPr lang="zh-CN" altLang="en-US" sz="8800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1E4F7DBA-3C0A-451F-9F60-84CCBE233C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35544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45A3CB-AF60-4100-880A-46AF4C0066D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6" y="303213"/>
            <a:ext cx="2876549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H_Number_1">
            <a:hlinkClick r:id="rId14" action="ppaction://hlinksldjump"/>
            <a:extLst>
              <a:ext uri="{FF2B5EF4-FFF2-40B4-BE49-F238E27FC236}">
                <a16:creationId xmlns:a16="http://schemas.microsoft.com/office/drawing/2014/main" id="{D6EAF148-EFE7-46AC-9174-B4B7AB131E3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59264" y="1374775"/>
            <a:ext cx="682625" cy="6826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Entry_1">
            <a:hlinkClick r:id="rId14" action="ppaction://hlinksldjump"/>
            <a:extLst>
              <a:ext uri="{FF2B5EF4-FFF2-40B4-BE49-F238E27FC236}">
                <a16:creationId xmlns:a16="http://schemas.microsoft.com/office/drawing/2014/main" id="{FE97D273-3B2B-4257-A3CD-5FB282B480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91113" y="1374775"/>
            <a:ext cx="4346576" cy="682625"/>
          </a:xfrm>
          <a:prstGeom prst="rect">
            <a:avLst/>
          </a:prstGeom>
          <a:solidFill>
            <a:srgbClr val="9B23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选课原则要求</a:t>
            </a:r>
          </a:p>
        </p:txBody>
      </p:sp>
      <p:sp>
        <p:nvSpPr>
          <p:cNvPr id="12" name="MH_Number_2">
            <a:hlinkClick r:id="rId14" action="ppaction://hlinksldjump"/>
            <a:extLst>
              <a:ext uri="{FF2B5EF4-FFF2-40B4-BE49-F238E27FC236}">
                <a16:creationId xmlns:a16="http://schemas.microsoft.com/office/drawing/2014/main" id="{8220ACDC-4D56-4A63-9B1E-5C14D34C26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259264" y="2468564"/>
            <a:ext cx="682625" cy="6826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Entry_2">
            <a:hlinkClick r:id="rId14" action="ppaction://hlinksldjump"/>
            <a:extLst>
              <a:ext uri="{FF2B5EF4-FFF2-40B4-BE49-F238E27FC236}">
                <a16:creationId xmlns:a16="http://schemas.microsoft.com/office/drawing/2014/main" id="{AED99275-E8EF-44F6-8FAF-70EE66DA6CB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1113" y="2468564"/>
            <a:ext cx="4346576" cy="682625"/>
          </a:xfrm>
          <a:prstGeom prst="rect">
            <a:avLst/>
          </a:prstGeom>
          <a:solidFill>
            <a:srgbClr val="9B23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选课注意事项</a:t>
            </a:r>
          </a:p>
        </p:txBody>
      </p:sp>
      <p:sp>
        <p:nvSpPr>
          <p:cNvPr id="14" name="MH_Others_3">
            <a:extLst>
              <a:ext uri="{FF2B5EF4-FFF2-40B4-BE49-F238E27FC236}">
                <a16:creationId xmlns:a16="http://schemas.microsoft.com/office/drawing/2014/main" id="{7C2F8C55-5C70-4B8B-9513-2601E5CDCC2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76326" y="1614489"/>
            <a:ext cx="139541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MH_Others_4">
            <a:extLst>
              <a:ext uri="{FF2B5EF4-FFF2-40B4-BE49-F238E27FC236}">
                <a16:creationId xmlns:a16="http://schemas.microsoft.com/office/drawing/2014/main" id="{4E738AB5-6FB7-4D73-8B09-C9E26340C9E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20839" y="1716088"/>
            <a:ext cx="615950" cy="2062161"/>
          </a:xfrm>
          <a:prstGeom prst="rect">
            <a:avLst/>
          </a:prstGeom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spc="500" dirty="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MH_Number_2">
            <a:hlinkClick r:id="rId14" action="ppaction://hlinksldjump"/>
            <a:extLst>
              <a:ext uri="{FF2B5EF4-FFF2-40B4-BE49-F238E27FC236}">
                <a16:creationId xmlns:a16="http://schemas.microsoft.com/office/drawing/2014/main" id="{72695A6B-9187-4E3D-A4A9-492A1E1F8F5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259264" y="3586163"/>
            <a:ext cx="682625" cy="6826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Entry_2">
            <a:hlinkClick r:id="rId14" action="ppaction://hlinksldjump"/>
            <a:extLst>
              <a:ext uri="{FF2B5EF4-FFF2-40B4-BE49-F238E27FC236}">
                <a16:creationId xmlns:a16="http://schemas.microsoft.com/office/drawing/2014/main" id="{AF3428C5-4F32-4E93-99CB-16E580AA3F8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91113" y="3586163"/>
            <a:ext cx="4346576" cy="682625"/>
          </a:xfrm>
          <a:prstGeom prst="rect">
            <a:avLst/>
          </a:prstGeom>
          <a:solidFill>
            <a:srgbClr val="9B23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选课基本流程</a:t>
            </a:r>
          </a:p>
        </p:txBody>
      </p:sp>
      <p:sp>
        <p:nvSpPr>
          <p:cNvPr id="18" name="MH_Number_2">
            <a:hlinkClick r:id="rId14" action="ppaction://hlinksldjump"/>
            <a:extLst>
              <a:ext uri="{FF2B5EF4-FFF2-40B4-BE49-F238E27FC236}">
                <a16:creationId xmlns:a16="http://schemas.microsoft.com/office/drawing/2014/main" id="{53DD264D-E897-47B1-9043-DA1C050EBF5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252913" y="4738688"/>
            <a:ext cx="681037" cy="6826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Entry_2">
            <a:hlinkClick r:id="rId14" action="ppaction://hlinksldjump"/>
            <a:extLst>
              <a:ext uri="{FF2B5EF4-FFF2-40B4-BE49-F238E27FC236}">
                <a16:creationId xmlns:a16="http://schemas.microsoft.com/office/drawing/2014/main" id="{4AE3632E-796F-44B5-B3CA-5991D006FCC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84763" y="4738688"/>
            <a:ext cx="4346576" cy="682625"/>
          </a:xfrm>
          <a:prstGeom prst="rect">
            <a:avLst/>
          </a:prstGeom>
          <a:solidFill>
            <a:srgbClr val="9B23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选课操作方法</a:t>
            </a:r>
          </a:p>
        </p:txBody>
      </p:sp>
      <p:sp>
        <p:nvSpPr>
          <p:cNvPr id="20" name="矩形 21">
            <a:extLst>
              <a:ext uri="{FF2B5EF4-FFF2-40B4-BE49-F238E27FC236}">
                <a16:creationId xmlns:a16="http://schemas.microsoft.com/office/drawing/2014/main" id="{B8DF0DB9-5D6C-49B3-9A7D-9BFDB3117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334" y="3778251"/>
            <a:ext cx="49244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</a:rPr>
              <a:t>CONTENTS</a:t>
            </a:r>
            <a:endParaRPr lang="zh-CN" altLang="en-US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406526"/>
            <a:ext cx="10640190" cy="4592128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9C732D59-90D9-497A-B423-368AC4682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26" y="1492728"/>
            <a:ext cx="985355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专业培养方案是学生选课的主要依据，学生应认真学习并全面了解本专业培养方案，按照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陕西师范大学本科学分制实施方案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的要求，在学院的安排指导下，自主制定学习计划、安排学习进程，并在修业年限内修够达到毕业要求所需的全部学分。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学生必须修读本专业培养方案规定的全部必修课，选课时首先要保证必修课程的学习。学生不能选择与已获得学分课程内容相同或相近的课程。同一课程的理论教学与实验教学，原则上应同时选修。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学生选课时应注意课程的授课对象和选课限制条件，选择满足选课限制条件的课程；已考核通过并取得学分的课程，原则上不允许再次选修。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学生须在每学期学校规定的时间内按要求进行选课或退课，逾期不再受理。</a:t>
            </a: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一、选课原则要求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1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1390679"/>
            <a:ext cx="10783409" cy="4968875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9C732D59-90D9-497A-B423-368AC4682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26" y="1520625"/>
            <a:ext cx="999524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学生须参加所选课程的学习和考核。未在规定时间内办理退课而无故不参加课程的学习和考核的，该门课程成绩按零分计，并在成绩单中如实体现。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未选课者不得参加课程的学习及考核，擅自参加考核者，成绩不予承认。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学生应自主进行选课，不得使用他人用户名和密码进入选课系统代替他人选课，否则一切后果由学生本人承担。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学籍异动、交换交流等特殊类型的学生，确因客观原因无法正常选修但确需选修相关课程的，可依照本办法附件“特殊类型学生补退选课工作程序”相关规定办理。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我校赴国内外大学进行交流交换的学生，在交流交换期间无须参加选课。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新生入学后第一学期，暂按开课计划修读必修课程，无需选课。从第二学期开始，学生可在导师的指导下，自主选修课程。</a:t>
            </a: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一、选课原则要求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31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406525"/>
            <a:ext cx="10772392" cy="4968875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9C732D59-90D9-497A-B423-368AC4682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26" y="1666419"/>
            <a:ext cx="985355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通识教育选修课选课及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跨学院选课阶段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，每学期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门数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限制为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，学分限制为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2-4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学分（每学期根据开课情况调整学分上限，如上学期学分上限为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学分）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检查课表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在选课的当天，每位同学一定检查并确认自己的课表，确保已经选课或退课成功，选课结束后将不再受理各种选课、退课申请。检查方法：关闭所有浏览器再重新打开或者重启计算机，然后重新登录教务系统，查看自己的课表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凡未通过选课系统选课或未选上的课程，学生擅自听课或参加考试，其课程成绩无效。凡选上课程的学生应参加课程所有教学环节的学习。选上课但不上课者该门课程在成绩单上以零分登记。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不得跨校选课。请同学们严格遵守不跨校区选课的规定，不能选择非本校区的课程。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二、选课注意事项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29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42" y="1352840"/>
            <a:ext cx="10283825" cy="5084555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794132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三、选课基本流程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B967EFCB-A9BA-4A4F-AA88-250A546974A4}"/>
              </a:ext>
            </a:extLst>
          </p:cNvPr>
          <p:cNvSpPr/>
          <p:nvPr/>
        </p:nvSpPr>
        <p:spPr>
          <a:xfrm>
            <a:off x="2143991" y="1604474"/>
            <a:ext cx="3278462" cy="6771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专业选修课选课阶段</a:t>
            </a:r>
          </a:p>
          <a:p>
            <a:pPr algn="ctr"/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（放假前完成）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CC1C50-D42E-49E5-A51F-BC762CCDA7EE}"/>
              </a:ext>
            </a:extLst>
          </p:cNvPr>
          <p:cNvSpPr/>
          <p:nvPr/>
        </p:nvSpPr>
        <p:spPr>
          <a:xfrm>
            <a:off x="2123397" y="2797287"/>
            <a:ext cx="3278462" cy="101566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通识教育选修课阶段</a:t>
            </a:r>
          </a:p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通识公选及跨学院选课阶段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（放假前完成）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C89FF9-219F-4901-8590-185DBEC1278B}"/>
              </a:ext>
            </a:extLst>
          </p:cNvPr>
          <p:cNvSpPr/>
          <p:nvPr/>
        </p:nvSpPr>
        <p:spPr>
          <a:xfrm>
            <a:off x="2105891" y="4198337"/>
            <a:ext cx="3278462" cy="6771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补退选阶段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（开学两周内进行）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7841681-34EF-42E7-AF4B-49D7C2ABC816}"/>
              </a:ext>
            </a:extLst>
          </p:cNvPr>
          <p:cNvSpPr/>
          <p:nvPr/>
        </p:nvSpPr>
        <p:spPr>
          <a:xfrm>
            <a:off x="2123397" y="5261951"/>
            <a:ext cx="3278462" cy="6463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微调阶段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（补退选结束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后，停开课程补选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7" name="下箭头 38">
            <a:extLst>
              <a:ext uri="{FF2B5EF4-FFF2-40B4-BE49-F238E27FC236}">
                <a16:creationId xmlns:a16="http://schemas.microsoft.com/office/drawing/2014/main" id="{7D68C18B-45C7-4BF8-B2EF-3F3C48A4F4BB}"/>
              </a:ext>
            </a:extLst>
          </p:cNvPr>
          <p:cNvSpPr/>
          <p:nvPr/>
        </p:nvSpPr>
        <p:spPr bwMode="auto">
          <a:xfrm>
            <a:off x="3722897" y="3854831"/>
            <a:ext cx="44450" cy="301625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下箭头 39">
            <a:extLst>
              <a:ext uri="{FF2B5EF4-FFF2-40B4-BE49-F238E27FC236}">
                <a16:creationId xmlns:a16="http://schemas.microsoft.com/office/drawing/2014/main" id="{D7CE1D93-D8CF-4E21-87C2-C089C189A7BA}"/>
              </a:ext>
            </a:extLst>
          </p:cNvPr>
          <p:cNvSpPr/>
          <p:nvPr/>
        </p:nvSpPr>
        <p:spPr bwMode="auto">
          <a:xfrm>
            <a:off x="3700672" y="2405102"/>
            <a:ext cx="44450" cy="303213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下箭头 40">
            <a:extLst>
              <a:ext uri="{FF2B5EF4-FFF2-40B4-BE49-F238E27FC236}">
                <a16:creationId xmlns:a16="http://schemas.microsoft.com/office/drawing/2014/main" id="{A4984082-014F-4B59-A944-3C91EBFF1CC5}"/>
              </a:ext>
            </a:extLst>
          </p:cNvPr>
          <p:cNvSpPr/>
          <p:nvPr/>
        </p:nvSpPr>
        <p:spPr bwMode="auto">
          <a:xfrm>
            <a:off x="3722897" y="4909919"/>
            <a:ext cx="44450" cy="301625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B6F4D9-8217-4A66-878D-B406D668CAB2}"/>
              </a:ext>
            </a:extLst>
          </p:cNvPr>
          <p:cNvSpPr txBox="1"/>
          <p:nvPr/>
        </p:nvSpPr>
        <p:spPr>
          <a:xfrm>
            <a:off x="5981400" y="4399011"/>
            <a:ext cx="3564396" cy="13234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具体安排请关注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教务处网站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的“通知公告”，选课通知会在每一个阶段开始前发布。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通知网址：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jwc.snnu.edu.cn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425A8A1-5B08-4027-9406-B5A7E64E0956}"/>
              </a:ext>
            </a:extLst>
          </p:cNvPr>
          <p:cNvSpPr txBox="1"/>
          <p:nvPr/>
        </p:nvSpPr>
        <p:spPr>
          <a:xfrm>
            <a:off x="5959273" y="1742973"/>
            <a:ext cx="2964390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拟定于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3-6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1F3A2B5-BC11-414D-A214-97D6BCFCB92F}"/>
              </a:ext>
            </a:extLst>
          </p:cNvPr>
          <p:cNvSpPr txBox="1"/>
          <p:nvPr/>
        </p:nvSpPr>
        <p:spPr>
          <a:xfrm>
            <a:off x="5959273" y="3047073"/>
            <a:ext cx="3173710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拟定于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10-13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3" name="右箭头 4">
            <a:extLst>
              <a:ext uri="{FF2B5EF4-FFF2-40B4-BE49-F238E27FC236}">
                <a16:creationId xmlns:a16="http://schemas.microsoft.com/office/drawing/2014/main" id="{E9CB2F79-29FD-4976-96E7-C0EDD06B00EB}"/>
              </a:ext>
            </a:extLst>
          </p:cNvPr>
          <p:cNvSpPr/>
          <p:nvPr/>
        </p:nvSpPr>
        <p:spPr bwMode="auto">
          <a:xfrm>
            <a:off x="5490880" y="1906677"/>
            <a:ext cx="399966" cy="10348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右箭头 25">
            <a:extLst>
              <a:ext uri="{FF2B5EF4-FFF2-40B4-BE49-F238E27FC236}">
                <a16:creationId xmlns:a16="http://schemas.microsoft.com/office/drawing/2014/main" id="{5651D1CF-D0EA-46FC-8906-E965B504E916}"/>
              </a:ext>
            </a:extLst>
          </p:cNvPr>
          <p:cNvSpPr/>
          <p:nvPr/>
        </p:nvSpPr>
        <p:spPr bwMode="auto">
          <a:xfrm>
            <a:off x="5490880" y="3195388"/>
            <a:ext cx="401622" cy="10348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49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406525"/>
            <a:ext cx="10283825" cy="4968875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四、选课操作方法</a:t>
              </a:r>
            </a:p>
          </p:txBody>
        </p:sp>
      </p:grpSp>
      <p:sp>
        <p:nvSpPr>
          <p:cNvPr id="9" name="文本框 1">
            <a:extLst>
              <a:ext uri="{FF2B5EF4-FFF2-40B4-BE49-F238E27FC236}">
                <a16:creationId xmlns:a16="http://schemas.microsoft.com/office/drawing/2014/main" id="{75997BE8-C79E-4C65-BAB9-0A35302C5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231" y="1819374"/>
            <a:ext cx="7199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选课系统网址：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http://219.244.71.113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用户名：学号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密码：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数字化校园信息门户密码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0134AC-D7F4-41BB-A4F3-BF68966786E7}"/>
              </a:ext>
            </a:extLst>
          </p:cNvPr>
          <p:cNvSpPr/>
          <p:nvPr/>
        </p:nvSpPr>
        <p:spPr>
          <a:xfrm>
            <a:off x="1481931" y="3604100"/>
            <a:ext cx="79370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注意：请先确保可以正常登录个人信息门户（门户地址：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http://my.snnu.edu.cn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），如果无法登录门户请联系网络信息中心反映门户登录问题，电话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85310558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8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406525"/>
            <a:ext cx="10775950" cy="4968875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1.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登录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D6B27195-12E8-4FD1-9FE3-E4EEB33A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522100"/>
            <a:ext cx="7200800" cy="473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BC6DF9A-68CB-43C7-9109-A8E74BE87F16}"/>
              </a:ext>
            </a:extLst>
          </p:cNvPr>
          <p:cNvSpPr/>
          <p:nvPr/>
        </p:nvSpPr>
        <p:spPr>
          <a:xfrm>
            <a:off x="8255000" y="1522100"/>
            <a:ext cx="2160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当多人使用同一个电脑进行选课时，每位同学选完课时一定要注销自己的账户，并关闭所有的浏览器，当其他同学再进行选课时，重新打开浏览器。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</p:spTree>
    <p:extLst>
      <p:ext uri="{BB962C8B-B14F-4D97-AF65-F5344CB8AC3E}">
        <p14:creationId xmlns:p14="http://schemas.microsoft.com/office/powerpoint/2010/main" val="7220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2.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必修课课表查询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10" name="Picture 2" descr="12">
            <a:extLst>
              <a:ext uri="{FF2B5EF4-FFF2-40B4-BE49-F238E27FC236}">
                <a16:creationId xmlns:a16="http://schemas.microsoft.com/office/drawing/2014/main" id="{3CBD4FE0-3119-4D16-9D0A-86CEECA0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80" y="1367951"/>
            <a:ext cx="8856984" cy="51125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06A888-FB32-401B-ADEC-CC7702EF6323}"/>
              </a:ext>
            </a:extLst>
          </p:cNvPr>
          <p:cNvSpPr/>
          <p:nvPr/>
        </p:nvSpPr>
        <p:spPr bwMode="auto">
          <a:xfrm>
            <a:off x="4375608" y="1439959"/>
            <a:ext cx="93610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0560E6B-D852-4C4F-A045-7CA3B2299EFC}"/>
              </a:ext>
            </a:extLst>
          </p:cNvPr>
          <p:cNvSpPr/>
          <p:nvPr/>
        </p:nvSpPr>
        <p:spPr bwMode="auto">
          <a:xfrm>
            <a:off x="1435247" y="2448071"/>
            <a:ext cx="924137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64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NUMBER"/>
  <p:tag name="ID" val="545290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ENTRY"/>
  <p:tag name="ID" val="545290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ENTRY"/>
  <p:tag name="ID" val="545290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NUMBER"/>
  <p:tag name="ID" val="545290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ENTRY"/>
  <p:tag name="ID" val="545290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OTHERS"/>
  <p:tag name="ID" val="545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OTHERS"/>
  <p:tag name="ID" val="545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NUMBER"/>
  <p:tag name="ID" val="545290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ENTRY"/>
  <p:tag name="ID" val="545290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NUMBER"/>
  <p:tag name="ID" val="545290"/>
  <p:tag name="MH_ORDER" val="2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06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3718</TotalTime>
  <Words>966</Words>
  <Application>Microsoft Office PowerPoint</Application>
  <PresentationFormat>自定义</PresentationFormat>
  <Paragraphs>76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华文细黑</vt:lpstr>
      <vt:lpstr>幼圆</vt:lpstr>
      <vt:lpstr>Arial</vt:lpstr>
      <vt:lpstr>Times New Roman</vt:lpstr>
      <vt:lpstr>新宋体</vt:lpstr>
      <vt:lpstr>Calibri</vt:lpstr>
      <vt:lpstr>宋体</vt:lpstr>
      <vt:lpstr>微软雅黑</vt:lpstr>
      <vt:lpstr>华文中宋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范晓东</dc:title>
  <dc:creator>Paralife</dc:creator>
  <cp:lastModifiedBy>NTKO</cp:lastModifiedBy>
  <cp:revision>623</cp:revision>
  <dcterms:created xsi:type="dcterms:W3CDTF">2011-05-14T08:48:00Z</dcterms:created>
  <dcterms:modified xsi:type="dcterms:W3CDTF">2017-12-28T10:20:53Z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